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268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60"/>
    <p:restoredTop sz="97625"/>
  </p:normalViewPr>
  <p:slideViewPr>
    <p:cSldViewPr snapToGrid="0" snapToObjects="1">
      <p:cViewPr varScale="1">
        <p:scale>
          <a:sx n="74" d="100"/>
          <a:sy n="74" d="100"/>
        </p:scale>
        <p:origin x="56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Levinski" userId="3307da14-4b3e-4018-aac4-a94e659e0af6" providerId="ADAL" clId="{54E97AA3-579E-400F-99C8-7B13B180818F}"/>
    <pc:docChg chg="undo custSel modSld">
      <pc:chgData name="Cristina Levinski" userId="3307da14-4b3e-4018-aac4-a94e659e0af6" providerId="ADAL" clId="{54E97AA3-579E-400F-99C8-7B13B180818F}" dt="2024-02-20T14:36:27.306" v="7"/>
      <pc:docMkLst>
        <pc:docMk/>
      </pc:docMkLst>
      <pc:sldChg chg="modSp mod">
        <pc:chgData name="Cristina Levinski" userId="3307da14-4b3e-4018-aac4-a94e659e0af6" providerId="ADAL" clId="{54E97AA3-579E-400F-99C8-7B13B180818F}" dt="2024-02-20T14:36:27.306" v="7"/>
        <pc:sldMkLst>
          <pc:docMk/>
          <pc:sldMk cId="2102021547" sldId="278"/>
        </pc:sldMkLst>
        <pc:spChg chg="mod">
          <ac:chgData name="Cristina Levinski" userId="3307da14-4b3e-4018-aac4-a94e659e0af6" providerId="ADAL" clId="{54E97AA3-579E-400F-99C8-7B13B180818F}" dt="2024-02-20T14:36:27.306" v="7"/>
          <ac:spMkLst>
            <pc:docMk/>
            <pc:sldMk cId="2102021547" sldId="278"/>
            <ac:spMk id="5" creationId="{09DABE98-0BBB-BC8C-CDAE-C2AFF3268DA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EC799-4231-2346-88CD-50EB4F7D6D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A7F83-D93D-B848-B8B4-C00862A7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10179-53D6-2541-984B-2302772D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9576-B9E5-EC45-822F-70872F47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7FFFE-58EC-AD47-BCC4-79F7901ED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1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4409-47BD-B745-9631-8FBF6F0C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0928A-9CEF-C94B-9E3D-ECF41CE9C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DCF3C-E871-1246-AA8C-C00AA837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2C893-02D2-3A40-92BD-4F289774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ACCC-903D-8849-B627-3B3B1442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9679AA-F95A-6C49-924E-ED19D1BA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1B20FD-2E08-4D4E-ABFE-5B18E37C8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32CF-C083-EB49-AADB-8BF4409C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EBAD8-8AEC-6745-9184-44F30BB2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1102-6943-F445-BF9F-18E890F0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2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A14A7-5367-6641-89B3-ED5206D4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EACD7-D93B-FE43-8595-62E80F9C1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CB0E1-F717-8543-8276-E0FF351BF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C43B9-2296-0545-AA12-2E6E3353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CBA-5B72-1847-A4B5-B5B6FBAE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917ED-B526-3741-9437-CAA67CD3D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CB9E6-61FE-0E4A-9EA7-A54AAE05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C00FF-8B7B-2849-8F0B-844EBBDCB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EA24-2FF2-8645-B2F8-2B04E162F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47AD9-32FD-5D40-8739-004AAA5CF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CF550-CB93-6440-9E7D-1990C0230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34B28-9891-9C48-BBF7-3FA840B14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8933CE-EA8D-4D49-A832-CFE5A31C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8EF8E-143E-4648-850C-FFE87BCD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E1F61-4260-9C4D-AB89-CE7BE42C2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0F333-43E3-5847-B0EC-E9AB122D5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7806A-B7D2-7140-9436-1143278A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E6735-5C95-C54F-8E6D-915607B71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5059F-B372-DB48-B36F-AA1616F3B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6C662-5F07-F443-B63B-58577DB75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AC9D6-AFA3-A546-BB82-E3D4FE01C9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E6B6-73E5-CA41-8BD4-041E50F4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955FE-D63C-D841-944B-31661EB3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28364-DF09-0447-BD31-D77CF631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9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A369-3332-8449-82FA-53904157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14008B-3EEF-6E40-9202-C50512A3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30F60-22F5-CF4F-8300-0C23FA8D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26F9C5-71CD-DF4D-87AE-1E5603379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D5756-9533-5947-8AA4-A55E45B54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54A894-2BDD-664C-9734-01944B8E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38AFC-927D-0E4C-8765-513AA32F5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B2AB-6FB0-3F4B-B296-90A3EB5BD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6C93C-3293-7641-AEA6-C4007B00A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A7650-C748-FB4E-9BA6-288E3E3F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3EDD49-D3A1-B74F-A8BB-1077D7DCE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82356-7C2E-8A4E-9BC3-2381AEED3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408F6-B699-7C45-B509-8772F6DF4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0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179F-7EA1-A64F-AA5A-4307727C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14D99-0F9D-1849-B080-00CC58551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178331-B9EE-984C-BF89-C28E8A1BA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CBAC-97ED-0B47-A77B-78F83C64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CB222-F7B7-A440-BD6A-F188B5160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D5C41-6ADD-3445-9543-8CBA4F2C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9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E42707-DAB0-9642-AB96-BCDAFE10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C5FAD-B53E-A44E-ACCE-FA8671073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C309E-16C9-9949-AF70-5ED1258102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ED87-2C30-6C46-8CD5-5737BBF046EB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5BAAE-3D1C-F24D-97C2-A7BE90B75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600EC8-E292-F447-B047-35F0458B2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1B117-5D75-FF4D-911A-5C22644405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3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brary.wmo.int/idviewer/66258/2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ibrary.wmo.int/index.php?lvl=notice_display&amp;id=2160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9">
            <a:extLst>
              <a:ext uri="{FF2B5EF4-FFF2-40B4-BE49-F238E27FC236}">
                <a16:creationId xmlns:a16="http://schemas.microsoft.com/office/drawing/2014/main" id="{D43B275B-84BF-C21D-40E8-7D1235DF538A}"/>
              </a:ext>
            </a:extLst>
          </p:cNvPr>
          <p:cNvSpPr/>
          <p:nvPr/>
        </p:nvSpPr>
        <p:spPr>
          <a:xfrm>
            <a:off x="1021728" y="632659"/>
            <a:ext cx="10148542" cy="218008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3360"/>
              </a:lnSpc>
              <a:defRPr sz="1800"/>
            </a:pPr>
            <a:r>
              <a:rPr lang="en-US" sz="48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SERCOM-3</a:t>
            </a:r>
          </a:p>
          <a:p>
            <a:pPr algn="ctr">
              <a:lnSpc>
                <a:spcPts val="3360"/>
              </a:lnSpc>
              <a:defRPr sz="1800"/>
            </a:pPr>
            <a:br>
              <a:rPr lang="en-CH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</a:br>
            <a:r>
              <a:rPr lang="en-US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Third session of the </a:t>
            </a:r>
            <a:r>
              <a:rPr lang="en-US" sz="3200" b="1" kern="1000" spc="-10" dirty="0" err="1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Commis</a:t>
            </a:r>
            <a:r>
              <a:rPr lang="en-CH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s</a:t>
            </a:r>
            <a:r>
              <a:rPr lang="en-US" sz="3200" b="1" kern="1000" spc="-1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ion for Weather, Climate, Hydrological, Marine and Related Environmental Services and Applications </a:t>
            </a:r>
          </a:p>
        </p:txBody>
      </p:sp>
      <p:sp>
        <p:nvSpPr>
          <p:cNvPr id="5" name="Shape 79">
            <a:extLst>
              <a:ext uri="{FF2B5EF4-FFF2-40B4-BE49-F238E27FC236}">
                <a16:creationId xmlns:a16="http://schemas.microsoft.com/office/drawing/2014/main" id="{09DABE98-0BBB-BC8C-CDAE-C2AFF3268DAE}"/>
              </a:ext>
            </a:extLst>
          </p:cNvPr>
          <p:cNvSpPr/>
          <p:nvPr/>
        </p:nvSpPr>
        <p:spPr>
          <a:xfrm>
            <a:off x="1071906" y="3429000"/>
            <a:ext cx="10048183" cy="800219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</a:t>
            </a:r>
            <a:r>
              <a:rPr lang="en-CH" sz="2800" b="0" i="0" u="none" strike="noStrike" baseline="0" dirty="0" err="1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genda</a:t>
            </a:r>
            <a:r>
              <a:rPr lang="en-CH" sz="28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item 4.5(3)</a:t>
            </a:r>
            <a:endParaRPr lang="hr-HR" sz="2800" b="0" i="0" u="none" strike="noStrike" baseline="0" dirty="0">
              <a:solidFill>
                <a:srgbClr val="C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0" i="0" u="none" strike="noStrike" baseline="0" dirty="0">
                <a:solidFill>
                  <a:srgbClr val="C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Tropical Cyclone Forecasting Competency Framework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5A15C5-5797-E740-D89C-F6F3EF7D419B}"/>
              </a:ext>
            </a:extLst>
          </p:cNvPr>
          <p:cNvSpPr txBox="1"/>
          <p:nvPr/>
        </p:nvSpPr>
        <p:spPr>
          <a:xfrm>
            <a:off x="4736645" y="4976723"/>
            <a:ext cx="2718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Bali, Indonesia</a:t>
            </a:r>
          </a:p>
          <a:p>
            <a:pPr algn="ctr"/>
            <a:r>
              <a:rPr lang="en-CH" sz="2000" dirty="0">
                <a:solidFill>
                  <a:srgbClr val="005A9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4-9 March 2024</a:t>
            </a:r>
            <a:endParaRPr lang="en-CH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FF4E3F-8037-5081-F853-72E7F90922F2}"/>
              </a:ext>
            </a:extLst>
          </p:cNvPr>
          <p:cNvSpPr txBox="1"/>
          <p:nvPr/>
        </p:nvSpPr>
        <p:spPr>
          <a:xfrm>
            <a:off x="9304637" y="5361443"/>
            <a:ext cx="2397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err="1"/>
              <a:t>Presented</a:t>
            </a:r>
            <a:r>
              <a:rPr lang="en-CH" b="1" dirty="0"/>
              <a:t> by: </a:t>
            </a:r>
          </a:p>
          <a:p>
            <a:r>
              <a:rPr lang="en-CH" dirty="0"/>
              <a:t>Prof. Osvaldo Moraes</a:t>
            </a:r>
          </a:p>
        </p:txBody>
      </p:sp>
    </p:spTree>
    <p:extLst>
      <p:ext uri="{BB962C8B-B14F-4D97-AF65-F5344CB8AC3E}">
        <p14:creationId xmlns:p14="http://schemas.microsoft.com/office/powerpoint/2010/main" val="210202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79">
            <a:extLst>
              <a:ext uri="{FF2B5EF4-FFF2-40B4-BE49-F238E27FC236}">
                <a16:creationId xmlns:a16="http://schemas.microsoft.com/office/drawing/2014/main" id="{47C33F45-D55E-44B4-E6DF-B3168D8571C9}"/>
              </a:ext>
            </a:extLst>
          </p:cNvPr>
          <p:cNvSpPr/>
          <p:nvPr/>
        </p:nvSpPr>
        <p:spPr>
          <a:xfrm>
            <a:off x="435490" y="207228"/>
            <a:ext cx="11283930" cy="872034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ts val="3360"/>
              </a:lnSpc>
              <a:defRPr sz="1800"/>
            </a:pPr>
            <a:r>
              <a:rPr lang="en-CH" sz="32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Document 4.5(3) </a:t>
            </a:r>
          </a:p>
          <a:p>
            <a:pPr>
              <a:lnSpc>
                <a:spcPts val="3360"/>
              </a:lnSpc>
              <a:defRPr sz="1800"/>
            </a:pPr>
            <a:r>
              <a:rPr lang="en-CH" sz="32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Tropical C</a:t>
            </a:r>
            <a:r>
              <a:rPr lang="en-GB" sz="32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y</a:t>
            </a:r>
            <a:r>
              <a:rPr lang="en-CH" sz="3200" b="1" kern="1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  <a:sym typeface="Montserrat-Regular"/>
              </a:rPr>
              <a:t>clone Forecasting Competency Framework</a:t>
            </a:r>
            <a:endParaRPr lang="en-US" sz="3200" b="1" kern="1000" dirty="0">
              <a:solidFill>
                <a:srgbClr val="005BAA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  <a:sym typeface="Montserrat-Regular"/>
            </a:endParaRPr>
          </a:p>
        </p:txBody>
      </p:sp>
      <p:sp>
        <p:nvSpPr>
          <p:cNvPr id="6" name="Shape 79">
            <a:extLst>
              <a:ext uri="{FF2B5EF4-FFF2-40B4-BE49-F238E27FC236}">
                <a16:creationId xmlns:a16="http://schemas.microsoft.com/office/drawing/2014/main" id="{C82A2680-8980-374E-A5E8-0DF8347D0DBF}"/>
              </a:ext>
            </a:extLst>
          </p:cNvPr>
          <p:cNvSpPr/>
          <p:nvPr/>
        </p:nvSpPr>
        <p:spPr>
          <a:xfrm>
            <a:off x="864066" y="1442906"/>
            <a:ext cx="10175846" cy="2923877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t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Resolution 2 (EC-76)</a:t>
            </a: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decided </a:t>
            </a:r>
            <a:r>
              <a:rPr lang="en-GB" sz="1800" b="1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add the five regional TCF Competencies </a:t>
            </a: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(one for each of the TCP regional bodies) </a:t>
            </a:r>
            <a:r>
              <a:rPr lang="en-GB" sz="1800" b="1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the </a:t>
            </a:r>
            <a:r>
              <a:rPr lang="en-GB" sz="1800" b="1" i="1" u="none" strike="noStrike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Compendium of WMO Competency Frameworks</a:t>
            </a:r>
            <a:r>
              <a:rPr lang="en-GB" sz="1800" b="1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(WMO-No. 1209)</a:t>
            </a:r>
            <a:endParaRPr lang="en-CH" sz="1800" b="1" dirty="0">
              <a:effectLst/>
              <a:latin typeface="Verdana" panose="020B060403050404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H" dirty="0"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It further</a:t>
            </a: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requested the Advisory Group on Tropical Cyclones (AG-TC), through its parent body, the Standing Committee on Disaster Risk Reduction and Public Services (SC-DRR)</a:t>
            </a:r>
            <a:r>
              <a:rPr lang="en-CH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1800" b="1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consolidate the five regional TCF Competency Frameworks into a single framework </a:t>
            </a:r>
            <a:r>
              <a:rPr lang="en-GB" sz="1800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achieve a consistent approach with other WMO service areas, </a:t>
            </a:r>
            <a:r>
              <a:rPr lang="en-GB" sz="1800" b="1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 also be added to the Compendium</a:t>
            </a:r>
            <a:r>
              <a:rPr lang="en-CH" sz="1800" b="1" dirty="0">
                <a:effectLst/>
                <a:latin typeface="Verdan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H" dirty="0">
                <a:latin typeface="Verdana" panose="020B0604030504040204" pitchFamily="34" charset="0"/>
                <a:cs typeface="Arial" panose="020B0604020202020204" pitchFamily="34" charset="0"/>
              </a:rPr>
              <a:t>This </a:t>
            </a:r>
            <a:r>
              <a:rPr lang="en-CH" b="1" dirty="0">
                <a:latin typeface="Verdana" panose="020B0604030504040204" pitchFamily="34" charset="0"/>
                <a:cs typeface="Arial" panose="020B0604020202020204" pitchFamily="34" charset="0"/>
              </a:rPr>
              <a:t>task was completed </a:t>
            </a:r>
            <a:r>
              <a:rPr lang="en-CH" dirty="0">
                <a:latin typeface="Verdana" panose="020B0604030504040204" pitchFamily="34" charset="0"/>
                <a:cs typeface="Arial" panose="020B0604020202020204" pitchFamily="34" charset="0"/>
              </a:rPr>
              <a:t>by the AG-TC, approved by SC-DRR and is now submitted to SERCOM-3 for decision.</a:t>
            </a:r>
            <a:endParaRPr lang="en-US" dirty="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9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EA28B-339C-72E2-024A-193EBA3D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31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FR" sz="60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Thank you.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A72FBD4-668B-EB1A-B593-B2BE34336172}"/>
              </a:ext>
            </a:extLst>
          </p:cNvPr>
          <p:cNvSpPr txBox="1"/>
          <p:nvPr/>
        </p:nvSpPr>
        <p:spPr>
          <a:xfrm>
            <a:off x="3824879" y="5950894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60086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2B6456A8ECA5478896490611FCD5A0" ma:contentTypeVersion="" ma:contentTypeDescription="Create a new document." ma:contentTypeScope="" ma:versionID="39e2410040cc3e3ff87c08ed4a408319">
  <xsd:schema xmlns:xsd="http://www.w3.org/2001/XMLSchema" xmlns:xs="http://www.w3.org/2001/XMLSchema" xmlns:p="http://schemas.microsoft.com/office/2006/metadata/properties" xmlns:ns2="c5a2086f-1306-468c-afe6-705dad0a8429" targetNamespace="http://schemas.microsoft.com/office/2006/metadata/properties" ma:root="true" ma:fieldsID="356c0ab3d7a6df5767ae752bcc1371e4" ns2:_="">
    <xsd:import namespace="c5a2086f-1306-468c-afe6-705dad0a842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2086f-1306-468c-afe6-705dad0a842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4C05D0-DE4E-457E-998F-7F0407EE25FC}"/>
</file>

<file path=customXml/itemProps2.xml><?xml version="1.0" encoding="utf-8"?>
<ds:datastoreItem xmlns:ds="http://schemas.openxmlformats.org/officeDocument/2006/customXml" ds:itemID="{B0A17FCE-83B5-4878-80F1-2C9BF032BABD}"/>
</file>

<file path=customXml/itemProps3.xml><?xml version="1.0" encoding="utf-8"?>
<ds:datastoreItem xmlns:ds="http://schemas.openxmlformats.org/officeDocument/2006/customXml" ds:itemID="{48C69759-654C-4282-94A8-51566BBEEB39}"/>
</file>

<file path=docProps/app.xml><?xml version="1.0" encoding="utf-8"?>
<Properties xmlns="http://schemas.openxmlformats.org/officeDocument/2006/extended-properties" xmlns:vt="http://schemas.openxmlformats.org/officeDocument/2006/docPropsVTypes">
  <TotalTime>4684</TotalTime>
  <Words>179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Klara Josipovic</dc:creator>
  <cp:lastModifiedBy>Cristina Levinski</cp:lastModifiedBy>
  <cp:revision>12</cp:revision>
  <dcterms:created xsi:type="dcterms:W3CDTF">2024-01-11T14:19:20Z</dcterms:created>
  <dcterms:modified xsi:type="dcterms:W3CDTF">2024-02-20T14:36:33Z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0x0101000C2B6456A8ECA5478896490611FCD5A0</vt:lpwstr>
  </property>
</Properties>
</file>